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60" r:id="rId3"/>
    <p:sldId id="265" r:id="rId4"/>
    <p:sldId id="266" r:id="rId5"/>
    <p:sldId id="268" r:id="rId6"/>
    <p:sldId id="281" r:id="rId7"/>
    <p:sldId id="267" r:id="rId8"/>
    <p:sldId id="282" r:id="rId9"/>
    <p:sldId id="269" r:id="rId10"/>
    <p:sldId id="270" r:id="rId11"/>
    <p:sldId id="271" r:id="rId12"/>
    <p:sldId id="272" r:id="rId13"/>
    <p:sldId id="273" r:id="rId14"/>
    <p:sldId id="275" r:id="rId15"/>
    <p:sldId id="274" r:id="rId16"/>
    <p:sldId id="278" r:id="rId17"/>
    <p:sldId id="277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ітлий стиль 1 –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3238B-7860-4156-AB3C-32B7BAD8D1F6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B4B84-ABFF-4C05-AFAF-EA7613E9EF5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89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4FE45-B779-563D-A854-7C049EF0A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AFAD03A8-E959-70FB-16A6-FBFDA9747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389D39F0-674F-4C3C-9C20-95862A48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9D7587F-A7B0-D9CC-2710-2D581AF0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47A8507-2840-07ED-75AA-A4F2303A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507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9A021-6CCC-9DFA-48B5-39871126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3A5B66BF-361B-877E-37D9-EFE65F609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782BD5B-DF6E-65E1-F5C8-1B8EB85C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B9AA6FC-9AA9-0372-0745-85DF191E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A0A7629-247F-3F0C-0A84-2A432853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499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1C307147-930E-730E-1E6A-220653BD2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57DA0180-F643-AFFE-ECB0-984E83499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E399ADA-27F2-AB96-3A52-0E5EF499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E0C1EFB-FC6A-4063-004F-32E796EF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531C59E-B144-C63E-AEA3-C2B2F461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979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EEA13-4AD0-E44F-3B07-05E16F1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706FA8C-B73F-EF81-AADC-5E53C7869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5423041-40A1-C313-2D32-9DFFDB21E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491E504-7B4C-C9F3-3F2B-6443B929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A9C4584-FC34-436A-A50A-BD2D46BE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153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66349-44A6-F44C-C85D-2DAF0149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BA838D43-5513-BC0C-0194-429E794F6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ADCAF51A-C5B8-7E28-9196-D690602E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38E9BD0C-CA5B-6346-1F8B-69A0B117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651C031A-D3BA-716A-32C6-8D90B844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941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7FFEE-29EB-844C-AFFC-1E10D8EA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D3C4F7A-3C21-B72F-6DC2-0C6D995A5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669443E-2FC6-B9CC-F482-8A3091391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13DCE08-3CA7-A137-BF23-67F577F1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D2221539-D813-1FEB-10D2-54B35C06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514CA17C-DCEE-172A-F0FB-8C943533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40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EE47B0-F021-A83A-FCD9-75107175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C8F0F6-3866-FC15-19A1-DE8B5597C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08C8F6E1-9CC8-14F8-047D-D48B9C0C0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9B7D2F8F-FDF1-E3A2-2AD1-BFCEAF3B9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937A267D-4312-CAA6-5BFF-E6CED366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C55298BF-D402-F872-05B8-B1F1BAB4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3271CB7B-AB35-4ACB-D4B4-C8856EF2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0F377D88-6A7D-3AEE-3E4B-B10B8F4B0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857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A96E7-1FBA-1F2E-B397-71B31340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353ABAED-0D04-FD31-3AF6-2B87E962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F9285FE9-0F94-AA9B-C709-3FD9D818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47C262A-73BA-4343-96EE-D9A98655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855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280A9D10-E504-6ECA-1F85-3E6C04CA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860151F8-603F-00B1-51A1-5B1460BF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491C74B-D455-E2ED-5A77-F462D7C3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20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32C74-7FB5-84CC-0761-83A5703B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5F503D0-3CCB-1A9B-DED1-51573B2D3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C1CC6492-1A82-74A2-F631-B4DA43DCC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BB711E81-BB8D-2326-7F3D-E64E198EC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255AE919-BC4D-DAEA-5B52-FC9842FD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451182D-F06D-ED72-611C-38AB795A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44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259E9-3354-7D62-A742-C07A5AFB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821416DD-6911-DE73-D0C0-292CD3DEA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D11D0F30-9835-B265-C6F3-1EB41C6F4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FE0E6377-ACF6-D152-1BDA-5863FF42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FB98DD1-6D87-3301-8E51-5D3E94B6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6DF8A416-5DAA-1C0B-3963-8DF0AED4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531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DAD66AF1-77EF-7C20-CFD2-2B1F8003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EBEDDF2-88BA-46B8-D43F-A603E0F3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25FA6A1-4E2B-7A61-6932-27405C2E3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4004-4151-4397-8632-F83FAF252DED}" type="datetimeFigureOut">
              <a:rPr lang="uk-UA" smtClean="0"/>
              <a:t>18.12.2023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5769B74-DA84-046E-2342-2AEF4FA57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F0147A7-D2B5-DA23-5DAF-6CDF9EE6C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AE60F-A4E8-41E5-86C3-D76C9679100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69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7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Зображення, що містить ескіз, графічний дизайн, текст,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6C0510F1-66EF-F6C3-4071-E0DF40D6C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2" r="2386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FDCF2C6D-1C61-10F3-7961-E159E373F92D}"/>
              </a:ext>
            </a:extLst>
          </p:cNvPr>
          <p:cNvSpPr/>
          <p:nvPr/>
        </p:nvSpPr>
        <p:spPr>
          <a:xfrm>
            <a:off x="-3049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008D2-07D5-3900-1D4C-3BC9405F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87" y="569795"/>
            <a:ext cx="6083967" cy="2076732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</a:rPr>
              <a:t>CREATING</a:t>
            </a:r>
            <a:r>
              <a:rPr lang="en-US" sz="3200" b="1" dirty="0"/>
              <a:t> </a:t>
            </a:r>
            <a:r>
              <a:rPr lang="en-US" sz="3200" b="1" dirty="0">
                <a:effectLst/>
              </a:rPr>
              <a:t>CONTENT FOR SOCIAL NETWORKS WITH THE INTEGRATION OF MODERN GENERATIVE ARTIFICIAL</a:t>
            </a:r>
            <a:r>
              <a:rPr lang="en-US" sz="3200" b="1" dirty="0"/>
              <a:t> </a:t>
            </a:r>
            <a:r>
              <a:rPr lang="en-US" sz="3200" b="1" dirty="0">
                <a:effectLst/>
              </a:rPr>
              <a:t>INTELLIGENCE MODELS</a:t>
            </a:r>
            <a:endParaRPr lang="uk-UA" sz="3200" b="1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DEDFD37-7667-EC5D-3BC4-6BF7B8D98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216321"/>
            <a:ext cx="4648199" cy="2938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Bahnschrift SemiLight Condensed" panose="020B0502040204020203" pitchFamily="34" charset="0"/>
              </a:rPr>
              <a:t>Performed by:</a:t>
            </a:r>
            <a:endParaRPr lang="uk-UA" sz="2000" i="1" dirty="0">
              <a:latin typeface="Bahnschrift SemiLight 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i="1" dirty="0">
                <a:latin typeface="Bahnschrift SemiLight Condensed" panose="020B0502040204020203" pitchFamily="34" charset="0"/>
              </a:rPr>
              <a:t>student of the group PZIP-12 </a:t>
            </a:r>
          </a:p>
          <a:p>
            <a:pPr marL="0" indent="0">
              <a:buNone/>
            </a:pPr>
            <a:r>
              <a:rPr lang="en-US" sz="2000" i="1" dirty="0">
                <a:latin typeface="Bahnschrift SemiLight Condensed" panose="020B0502040204020203" pitchFamily="34" charset="0"/>
              </a:rPr>
              <a:t>Artem Verenko</a:t>
            </a:r>
          </a:p>
          <a:p>
            <a:pPr marL="0" indent="0">
              <a:buNone/>
            </a:pPr>
            <a:endParaRPr lang="en-US" sz="2000" i="1" dirty="0">
              <a:latin typeface="Bahnschrift SemiLight 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i="1" dirty="0">
                <a:latin typeface="Bahnschrift SemiLight Condensed" panose="020B0502040204020203" pitchFamily="34" charset="0"/>
              </a:rPr>
              <a:t>Supervisor: </a:t>
            </a:r>
          </a:p>
          <a:p>
            <a:pPr marL="0" indent="0">
              <a:buNone/>
            </a:pPr>
            <a:r>
              <a:rPr lang="en-US" sz="2000" i="1" dirty="0">
                <a:latin typeface="Bahnschrift SemiLight Condensed" panose="020B0502040204020203" pitchFamily="34" charset="0"/>
              </a:rPr>
              <a:t>Ph.D., Assoc. Prof. of Software Eng. Dept.</a:t>
            </a:r>
          </a:p>
          <a:p>
            <a:pPr marL="0" indent="0">
              <a:buNone/>
            </a:pPr>
            <a:r>
              <a:rPr lang="en-US" sz="2000" i="1" dirty="0" err="1">
                <a:latin typeface="Bahnschrift SemiLight Condensed" panose="020B0502040204020203" pitchFamily="34" charset="0"/>
              </a:rPr>
              <a:t>Tetyana</a:t>
            </a:r>
            <a:r>
              <a:rPr lang="en-US" sz="2000" i="1" dirty="0">
                <a:latin typeface="Bahnschrift SemiLight Condensed" panose="020B0502040204020203" pitchFamily="34" charset="0"/>
              </a:rPr>
              <a:t> </a:t>
            </a:r>
            <a:r>
              <a:rPr lang="en-US" sz="2000" i="1" dirty="0" err="1">
                <a:latin typeface="Bahnschrift SemiLight Condensed" panose="020B0502040204020203" pitchFamily="34" charset="0"/>
              </a:rPr>
              <a:t>Marusenkova</a:t>
            </a:r>
            <a:endParaRPr lang="uk-UA" sz="2000" i="1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4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D72AF878-809D-2D43-0D33-06DDD3E830B9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uk-UA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E14F42-F62D-BB94-4ACA-BF075144F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5" y="0"/>
            <a:ext cx="4918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A267A0-B8BA-C2C9-2A59-34698A64C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43" y="610395"/>
            <a:ext cx="39624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02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316085-D88E-E246-4967-30C92CB5B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88"/>
            <a:ext cx="1219200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69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80FECA42-5D93-D18B-1F9C-C1D4E5495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482"/>
            <a:ext cx="12192000" cy="294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C704436C-F1C3-CE93-941E-793ADFA8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" y="3276600"/>
            <a:ext cx="12192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83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DFC944B-B035-23FD-BDA0-2C944047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0"/>
            <a:ext cx="12192000" cy="58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8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C60112-E35E-1C70-ECB2-235E9DD4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30"/>
            <a:ext cx="12192000" cy="61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1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35AE4C-2CD4-178A-2ABE-DDBD5CC2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075"/>
            <a:ext cx="12192000" cy="61438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4508D9-1794-D258-1BCF-71D826CA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434" y="243508"/>
            <a:ext cx="5294196" cy="34583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4E0B52-C796-4655-FC88-561D7B52F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187" y="3815464"/>
            <a:ext cx="3826132" cy="25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0" name="Групувати 9">
            <a:extLst>
              <a:ext uri="{FF2B5EF4-FFF2-40B4-BE49-F238E27FC236}">
                <a16:creationId xmlns:a16="http://schemas.microsoft.com/office/drawing/2014/main" id="{C58357DD-9106-D072-4C89-70E188D74CD1}"/>
              </a:ext>
            </a:extLst>
          </p:cNvPr>
          <p:cNvGrpSpPr/>
          <p:nvPr/>
        </p:nvGrpSpPr>
        <p:grpSpPr>
          <a:xfrm>
            <a:off x="2911523" y="0"/>
            <a:ext cx="6139442" cy="6858000"/>
            <a:chOff x="2911523" y="0"/>
            <a:chExt cx="6139442" cy="6858000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645C0EB0-C519-F338-7790-C29C8A089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38"/>
            <a:stretch/>
          </p:blipFill>
          <p:spPr>
            <a:xfrm>
              <a:off x="2911523" y="0"/>
              <a:ext cx="6139442" cy="6858000"/>
            </a:xfrm>
            <a:prstGeom prst="rect">
              <a:avLst/>
            </a:prstGeom>
          </p:spPr>
        </p:pic>
        <p:sp>
          <p:nvSpPr>
            <p:cNvPr id="2" name="Прямокутник 1">
              <a:extLst>
                <a:ext uri="{FF2B5EF4-FFF2-40B4-BE49-F238E27FC236}">
                  <a16:creationId xmlns:a16="http://schemas.microsoft.com/office/drawing/2014/main" id="{1AB1F643-7D2E-E3F7-D1A0-DB0A8415F841}"/>
                </a:ext>
              </a:extLst>
            </p:cNvPr>
            <p:cNvSpPr/>
            <p:nvPr/>
          </p:nvSpPr>
          <p:spPr>
            <a:xfrm>
              <a:off x="4361679" y="88776"/>
              <a:ext cx="1731146" cy="479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PUBLICATION</a:t>
              </a:r>
              <a:endParaRPr lang="uk-UA" dirty="0">
                <a:solidFill>
                  <a:schemeClr val="tx1"/>
                </a:solidFill>
              </a:endParaRPr>
            </a:p>
          </p:txBody>
        </p:sp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201B1BAC-6CAC-C199-A455-1B527CEEF75E}"/>
                </a:ext>
              </a:extLst>
            </p:cNvPr>
            <p:cNvSpPr/>
            <p:nvPr/>
          </p:nvSpPr>
          <p:spPr>
            <a:xfrm>
              <a:off x="7319422" y="88776"/>
              <a:ext cx="1460593" cy="585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Generated cover</a:t>
              </a:r>
            </a:p>
            <a:p>
              <a:pPr algn="ctr"/>
              <a:endParaRPr lang="uk-UA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2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3" name="Групувати 2">
            <a:extLst>
              <a:ext uri="{FF2B5EF4-FFF2-40B4-BE49-F238E27FC236}">
                <a16:creationId xmlns:a16="http://schemas.microsoft.com/office/drawing/2014/main" id="{FE4224C1-8F0E-0CCE-CD34-B97CE6331F37}"/>
              </a:ext>
            </a:extLst>
          </p:cNvPr>
          <p:cNvGrpSpPr/>
          <p:nvPr/>
        </p:nvGrpSpPr>
        <p:grpSpPr>
          <a:xfrm>
            <a:off x="2924175" y="88776"/>
            <a:ext cx="6343651" cy="6593011"/>
            <a:chOff x="2924175" y="88776"/>
            <a:chExt cx="6343651" cy="6593011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4762BB2-30BD-44C6-5497-C7F66A0A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4175" y="176212"/>
              <a:ext cx="6343650" cy="6505575"/>
            </a:xfrm>
            <a:prstGeom prst="rect">
              <a:avLst/>
            </a:prstGeom>
          </p:spPr>
        </p:pic>
        <p:sp>
          <p:nvSpPr>
            <p:cNvPr id="2" name="Прямокутник 1">
              <a:extLst>
                <a:ext uri="{FF2B5EF4-FFF2-40B4-BE49-F238E27FC236}">
                  <a16:creationId xmlns:a16="http://schemas.microsoft.com/office/drawing/2014/main" id="{EE7374D1-A34D-C7CB-CAE0-8ACEAF50141A}"/>
                </a:ext>
              </a:extLst>
            </p:cNvPr>
            <p:cNvSpPr/>
            <p:nvPr/>
          </p:nvSpPr>
          <p:spPr>
            <a:xfrm>
              <a:off x="2924176" y="88776"/>
              <a:ext cx="6343650" cy="381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Announcements published on Twitter</a:t>
              </a:r>
              <a:endParaRPr lang="uk-UA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941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488FD-0579-5FE1-0101-5E63789D3DF2}"/>
              </a:ext>
            </a:extLst>
          </p:cNvPr>
          <p:cNvSpPr txBox="1"/>
          <p:nvPr/>
        </p:nvSpPr>
        <p:spPr>
          <a:xfrm>
            <a:off x="3044825" y="276728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b="1" dirty="0">
                <a:solidFill>
                  <a:srgbClr val="1871EB"/>
                </a:solidFill>
                <a:latin typeface="Georgia" panose="02040502050405020303" pitchFamily="18" charset="0"/>
                <a:ea typeface="+mj-ea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3439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6915916-4E38-BC0A-BF58-952BCA24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80" y="269628"/>
            <a:ext cx="3381244" cy="1325563"/>
          </a:xfrm>
        </p:spPr>
        <p:txBody>
          <a:bodyPr/>
          <a:lstStyle/>
          <a:p>
            <a:r>
              <a:rPr lang="en-US" sz="3200" b="1" dirty="0">
                <a:solidFill>
                  <a:srgbClr val="1871EB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TOPICALITY</a:t>
            </a:r>
            <a:endParaRPr lang="uk-UA" sz="3200" b="1" dirty="0">
              <a:solidFill>
                <a:srgbClr val="1871EB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Місце для вмісту 7" descr="Зображення, що містить текст, знімок екрана, Графік, ряд&#10;&#10;Автоматично згенерований опис">
            <a:extLst>
              <a:ext uri="{FF2B5EF4-FFF2-40B4-BE49-F238E27FC236}">
                <a16:creationId xmlns:a16="http://schemas.microsoft.com/office/drawing/2014/main" id="{1DC1C350-91EC-98BE-C084-F6AD4A14D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973" y="1285741"/>
            <a:ext cx="5773088" cy="42865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82C77D-60E6-AE15-1D5A-E1365BC83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brightnessContrast contrast="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1" y="1973177"/>
            <a:ext cx="5800026" cy="430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1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6915916-4E38-BC0A-BF58-952BCA24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79" y="269628"/>
            <a:ext cx="7250999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871EB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Research Object and Subject</a:t>
            </a:r>
            <a:endParaRPr lang="uk-UA" sz="3200" b="1" dirty="0">
              <a:solidFill>
                <a:srgbClr val="1871EB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AE964-0992-569B-684F-E993AE8B0C0F}"/>
              </a:ext>
            </a:extLst>
          </p:cNvPr>
          <p:cNvSpPr txBox="1"/>
          <p:nvPr/>
        </p:nvSpPr>
        <p:spPr>
          <a:xfrm>
            <a:off x="869982" y="1874728"/>
            <a:ext cx="1044568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b="1" dirty="0"/>
              <a:t>The research object</a:t>
            </a:r>
            <a:r>
              <a:rPr lang="en-US" sz="2800" dirty="0"/>
              <a:t> is the process of integrating modern generative artificial intelligence models.</a:t>
            </a:r>
          </a:p>
          <a:p>
            <a:pPr algn="just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algn="just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457200" indent="-457200" algn="just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research subject 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is the method and technology for integrating </a:t>
            </a:r>
            <a:r>
              <a:rPr lang="en-US" sz="2800" dirty="0"/>
              <a:t>modern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generative artificial intelligence models with the original content creation system for social networks.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745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6915916-4E38-BC0A-BF58-952BCA24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79" y="269628"/>
            <a:ext cx="7250999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871EB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Objective and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AE964-0992-569B-684F-E993AE8B0C0F}"/>
              </a:ext>
            </a:extLst>
          </p:cNvPr>
          <p:cNvSpPr txBox="1"/>
          <p:nvPr/>
        </p:nvSpPr>
        <p:spPr>
          <a:xfrm>
            <a:off x="869980" y="1527814"/>
            <a:ext cx="10445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/>
              <a:t>The objective </a:t>
            </a:r>
            <a:r>
              <a:rPr lang="en-US" sz="2800" dirty="0"/>
              <a:t>of this work is to develop an original content creation system for social networks with the integration of modern generative artificial intelligence models</a:t>
            </a:r>
            <a:endParaRPr lang="en-US" sz="36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5303-1040-F2BA-5D59-242C0A9D961B}"/>
              </a:ext>
            </a:extLst>
          </p:cNvPr>
          <p:cNvSpPr txBox="1"/>
          <p:nvPr/>
        </p:nvSpPr>
        <p:spPr>
          <a:xfrm>
            <a:off x="869981" y="3190382"/>
            <a:ext cx="104456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Study of trends in the field of generative artificial intelligence models and their application in social networks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Development of a conceptual method for the content creation system that integrates generative models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Selection of specific artificial intelligence models for implementation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Development of functionality for generation, optimization, and sharing content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Testing and evaluating the effectiveness of the developed system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214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926EF86-E7C2-0A83-A005-DA844886177E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6915916-4E38-BC0A-BF58-952BCA24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79" y="269628"/>
            <a:ext cx="7250999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871EB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Expected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5303-1040-F2BA-5D59-242C0A9D961B}"/>
              </a:ext>
            </a:extLst>
          </p:cNvPr>
          <p:cNvSpPr txBox="1"/>
          <p:nvPr/>
        </p:nvSpPr>
        <p:spPr>
          <a:xfrm>
            <a:off x="869982" y="1864819"/>
            <a:ext cx="1044568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Conducted a review of modern trends in AI generative models and their application in social networks;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Identified suitable generative models for implementation in the system;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Developed a conceptual model of a content management system that integrates AI generative models;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Developed a system with the capability of interacting with users, generating, optimizing, and distributing content, which includes AI generative models;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/>
              <a:t>Conducted system testing and obtained evidence of its effectiveness.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911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E98409FB-6B86-4DE2-B216-E378A4EB346F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Таблиця 10">
            <a:extLst>
              <a:ext uri="{FF2B5EF4-FFF2-40B4-BE49-F238E27FC236}">
                <a16:creationId xmlns:a16="http://schemas.microsoft.com/office/drawing/2014/main" id="{68D941F4-765C-81DC-9260-74B1F6524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151370"/>
              </p:ext>
            </p:extLst>
          </p:nvPr>
        </p:nvGraphicFramePr>
        <p:xfrm>
          <a:off x="6348" y="797052"/>
          <a:ext cx="12185652" cy="5689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241">
                  <a:extLst>
                    <a:ext uri="{9D8B030D-6E8A-4147-A177-3AD203B41FA5}">
                      <a16:colId xmlns:a16="http://schemas.microsoft.com/office/drawing/2014/main" val="23751555"/>
                    </a:ext>
                  </a:extLst>
                </a:gridCol>
                <a:gridCol w="2342148">
                  <a:extLst>
                    <a:ext uri="{9D8B030D-6E8A-4147-A177-3AD203B41FA5}">
                      <a16:colId xmlns:a16="http://schemas.microsoft.com/office/drawing/2014/main" val="3170474952"/>
                    </a:ext>
                  </a:extLst>
                </a:gridCol>
                <a:gridCol w="3320716">
                  <a:extLst>
                    <a:ext uri="{9D8B030D-6E8A-4147-A177-3AD203B41FA5}">
                      <a16:colId xmlns:a16="http://schemas.microsoft.com/office/drawing/2014/main" val="2868810325"/>
                    </a:ext>
                  </a:extLst>
                </a:gridCol>
                <a:gridCol w="4780547">
                  <a:extLst>
                    <a:ext uri="{9D8B030D-6E8A-4147-A177-3AD203B41FA5}">
                      <a16:colId xmlns:a16="http://schemas.microsoft.com/office/drawing/2014/main" val="1141850248"/>
                    </a:ext>
                  </a:extLst>
                </a:gridCol>
              </a:tblGrid>
              <a:tr h="364690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uk-UA" sz="2400" dirty="0"/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Usage</a:t>
                      </a:r>
                      <a:endParaRPr lang="en-US" sz="2400" b="1" dirty="0">
                        <a:effectLst/>
                      </a:endParaRPr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endParaRPr lang="en-US" sz="2400" b="1" dirty="0">
                        <a:effectLst/>
                      </a:endParaRPr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Capabilities</a:t>
                      </a:r>
                      <a:endParaRPr lang="en-US" sz="2400" b="1" dirty="0">
                        <a:effectLst/>
                      </a:endParaRPr>
                    </a:p>
                  </a:txBody>
                  <a:tcPr marL="121639" marR="121639" marT="60819" marB="60819" anchor="ctr"/>
                </a:tc>
                <a:extLst>
                  <a:ext uri="{0D108BD9-81ED-4DB2-BD59-A6C34878D82A}">
                    <a16:rowId xmlns:a16="http://schemas.microsoft.com/office/drawing/2014/main" val="2882340549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OpenAI</a:t>
                      </a:r>
                      <a:endParaRPr lang="uk-UA" sz="2400" dirty="0"/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generation, image generation, code programming</a:t>
                      </a:r>
                      <a:endParaRPr lang="en-US" sz="2400" dirty="0">
                        <a:effectLst/>
                      </a:endParaRPr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Paid, based on used resources, named test credits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Enables the quick creation of models that can perform tasks requiring generation of content.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14698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Generative AI API</a:t>
                      </a:r>
                      <a:endParaRPr lang="uk-UA" sz="2400" dirty="0"/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Text, images, audio, code programming</a:t>
                      </a:r>
                      <a:endParaRPr lang="uk-UA" sz="2400" dirty="0"/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Free usage up to 10000 requests per month; paid plans available for more extensive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Easily integrated with other Amazon services such as AWS Lambda and Amazon S3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422907"/>
                  </a:ext>
                </a:extLst>
              </a:tr>
              <a:tr h="99690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Generative AI API</a:t>
                      </a:r>
                      <a:endParaRPr lang="uk-UA" sz="2400" dirty="0"/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Text, images, code programming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Free usage up to 100000 requests per month; paid plans available for more extensive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Easily integrated with other Google projects for up to 3 years with services like Google Cloud Platform and Google Workspace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375262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 Generative AI API</a:t>
                      </a:r>
                      <a:endParaRPr lang="uk-UA" sz="2400" dirty="0"/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Text, images</a:t>
                      </a:r>
                      <a:endParaRPr lang="uk-UA" sz="2400" dirty="0"/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Free usage up to 1000 requests per month; paid plans available for more extensive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Can be integrated with other Meta projects, but not as well integrated with other Meta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268909"/>
                  </a:ext>
                </a:extLst>
              </a:tr>
              <a:tr h="110129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IBM Watson Assistant</a:t>
                      </a:r>
                      <a:endParaRPr lang="uk-UA" sz="2400" dirty="0"/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Text, images</a:t>
                      </a:r>
                      <a:endParaRPr lang="uk-UA" sz="2400" dirty="0"/>
                    </a:p>
                  </a:txBody>
                  <a:tcPr marL="121639" marR="121639" marT="60819" marB="60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Corporate plan for its own product or free plan with more limited functionality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the option for text recognition, the system starts with a massive dataset that allows generating text, which is simultaneously true and factual.</a:t>
                      </a:r>
                      <a:br>
                        <a:rPr lang="en-US" dirty="0"/>
                      </a:b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8282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1FDF83-489B-E037-4907-D0611048B70A}"/>
              </a:ext>
            </a:extLst>
          </p:cNvPr>
          <p:cNvSpPr txBox="1"/>
          <p:nvPr/>
        </p:nvSpPr>
        <p:spPr>
          <a:xfrm>
            <a:off x="-6349" y="-114073"/>
            <a:ext cx="12198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dirty="0"/>
            </a:br>
            <a:r>
              <a:rPr lang="en-US" sz="3200" b="1" dirty="0">
                <a:solidFill>
                  <a:srgbClr val="1871EB"/>
                </a:solidFill>
                <a:latin typeface="Georgia" panose="02040502050405020303" pitchFamily="18" charset="0"/>
                <a:ea typeface="+mj-ea"/>
                <a:cs typeface="Times New Roman" panose="02020603050405020304" pitchFamily="18" charset="0"/>
              </a:rPr>
              <a:t>Providers of generative AI</a:t>
            </a:r>
            <a:endParaRPr lang="uk-UA" sz="3200" b="1" dirty="0">
              <a:solidFill>
                <a:srgbClr val="1871EB"/>
              </a:solidFill>
              <a:latin typeface="Georgia" panose="02040502050405020303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911AF2B7-5376-7FCB-E07F-9A03A3227B22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uk-UA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FCCD45-2476-74DB-9141-E9CE954003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35" y="721122"/>
            <a:ext cx="6706930" cy="54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40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3786ECF-E091-D259-69E0-739E6388E00B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uk-UA" dirty="0">
              <a:solidFill>
                <a:schemeClr val="tx1"/>
              </a:solidFill>
            </a:endParaRPr>
          </a:p>
        </p:txBody>
      </p:sp>
      <p:pic>
        <p:nvPicPr>
          <p:cNvPr id="6" name="Графіка 5" descr="Man outline">
            <a:extLst>
              <a:ext uri="{FF2B5EF4-FFF2-40B4-BE49-F238E27FC236}">
                <a16:creationId xmlns:a16="http://schemas.microsoft.com/office/drawing/2014/main" id="{2A8EF300-8223-0977-30FB-455A54680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000" y="2971800"/>
            <a:ext cx="1280160" cy="1280160"/>
          </a:xfrm>
          <a:prstGeom prst="rect">
            <a:avLst/>
          </a:prstGeom>
        </p:spPr>
      </p:pic>
      <p:pic>
        <p:nvPicPr>
          <p:cNvPr id="8" name="Графіка 7" descr="Network diagram outline">
            <a:extLst>
              <a:ext uri="{FF2B5EF4-FFF2-40B4-BE49-F238E27FC236}">
                <a16:creationId xmlns:a16="http://schemas.microsoft.com/office/drawing/2014/main" id="{39413A3B-F4B3-7F5A-F139-770A98431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7823200" y="2971800"/>
            <a:ext cx="1280160" cy="1280160"/>
          </a:xfrm>
          <a:prstGeom prst="rect">
            <a:avLst/>
          </a:prstGeom>
        </p:spPr>
      </p:pic>
      <p:pic>
        <p:nvPicPr>
          <p:cNvPr id="9" name="Графіка 8" descr="Database outline">
            <a:extLst>
              <a:ext uri="{FF2B5EF4-FFF2-40B4-BE49-F238E27FC236}">
                <a16:creationId xmlns:a16="http://schemas.microsoft.com/office/drawing/2014/main" id="{F7CF02B5-834A-7091-BF02-60A169D59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971800"/>
            <a:ext cx="1280160" cy="1280160"/>
          </a:xfrm>
          <a:prstGeom prst="rect">
            <a:avLst/>
          </a:prstGeom>
        </p:spPr>
      </p:pic>
      <p:pic>
        <p:nvPicPr>
          <p:cNvPr id="12" name="Графіка 11" descr="Artificial Intelligence outline">
            <a:extLst>
              <a:ext uri="{FF2B5EF4-FFF2-40B4-BE49-F238E27FC236}">
                <a16:creationId xmlns:a16="http://schemas.microsoft.com/office/drawing/2014/main" id="{5EA4CE48-099E-713C-E377-162CD2127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845820"/>
            <a:ext cx="1280160" cy="1280160"/>
          </a:xfrm>
          <a:prstGeom prst="rect">
            <a:avLst/>
          </a:prstGeom>
        </p:spPr>
      </p:pic>
      <p:pic>
        <p:nvPicPr>
          <p:cNvPr id="14" name="Графіка 13" descr="Books outline">
            <a:extLst>
              <a:ext uri="{FF2B5EF4-FFF2-40B4-BE49-F238E27FC236}">
                <a16:creationId xmlns:a16="http://schemas.microsoft.com/office/drawing/2014/main" id="{3BA3308F-1975-6D32-14DF-F49B870C37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4400" y="2971800"/>
            <a:ext cx="1280160" cy="1280160"/>
          </a:xfrm>
          <a:prstGeom prst="rect">
            <a:avLst/>
          </a:prstGeom>
        </p:spPr>
      </p:pic>
      <p:pic>
        <p:nvPicPr>
          <p:cNvPr id="18" name="Графіка 17" descr="Influencer outline">
            <a:extLst>
              <a:ext uri="{FF2B5EF4-FFF2-40B4-BE49-F238E27FC236}">
                <a16:creationId xmlns:a16="http://schemas.microsoft.com/office/drawing/2014/main" id="{8F5A46DD-4C40-6661-C2EF-B876381B10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07600" y="2971800"/>
            <a:ext cx="1280160" cy="12801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33FD38-8A59-1705-6E06-7F601D8405DE}"/>
              </a:ext>
            </a:extLst>
          </p:cNvPr>
          <p:cNvSpPr txBox="1"/>
          <p:nvPr/>
        </p:nvSpPr>
        <p:spPr>
          <a:xfrm>
            <a:off x="1351033" y="4405089"/>
            <a:ext cx="111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endParaRPr lang="uk-UA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B64E7-6F2A-3E76-0F0A-39E21A029321}"/>
              </a:ext>
            </a:extLst>
          </p:cNvPr>
          <p:cNvSpPr txBox="1"/>
          <p:nvPr/>
        </p:nvSpPr>
        <p:spPr>
          <a:xfrm>
            <a:off x="3535433" y="4405089"/>
            <a:ext cx="111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CMS</a:t>
            </a:r>
            <a:endParaRPr lang="uk-UA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281D1-02A1-CEF5-7DC0-A96F0AD09E94}"/>
              </a:ext>
            </a:extLst>
          </p:cNvPr>
          <p:cNvSpPr txBox="1"/>
          <p:nvPr/>
        </p:nvSpPr>
        <p:spPr>
          <a:xfrm>
            <a:off x="5719833" y="4405089"/>
            <a:ext cx="111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BD</a:t>
            </a:r>
            <a:endParaRPr lang="uk-UA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A6B8DD-ABCF-57A6-838B-25EA24DD4D7B}"/>
              </a:ext>
            </a:extLst>
          </p:cNvPr>
          <p:cNvSpPr txBox="1"/>
          <p:nvPr/>
        </p:nvSpPr>
        <p:spPr>
          <a:xfrm>
            <a:off x="7904233" y="4405089"/>
            <a:ext cx="111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ADAPTER</a:t>
            </a:r>
            <a:endParaRPr lang="uk-UA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9ECC79-737B-6F92-C4C3-8A6E1F746DB6}"/>
              </a:ext>
            </a:extLst>
          </p:cNvPr>
          <p:cNvSpPr txBox="1"/>
          <p:nvPr/>
        </p:nvSpPr>
        <p:spPr>
          <a:xfrm>
            <a:off x="10088633" y="4266589"/>
            <a:ext cx="111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Social media </a:t>
            </a:r>
            <a:endParaRPr lang="uk-UA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E2A14E-47FC-A1CA-7638-A77394DC547F}"/>
              </a:ext>
            </a:extLst>
          </p:cNvPr>
          <p:cNvSpPr txBox="1"/>
          <p:nvPr/>
        </p:nvSpPr>
        <p:spPr>
          <a:xfrm>
            <a:off x="5532661" y="2094443"/>
            <a:ext cx="149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Generative AI</a:t>
            </a:r>
            <a:endParaRPr lang="uk-UA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8E8D45-6B2F-74A6-9250-718290B56214}"/>
              </a:ext>
            </a:extLst>
          </p:cNvPr>
          <p:cNvSpPr txBox="1"/>
          <p:nvPr/>
        </p:nvSpPr>
        <p:spPr>
          <a:xfrm>
            <a:off x="825624" y="553432"/>
            <a:ext cx="301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871EB"/>
                </a:solidFill>
                <a:latin typeface="Georgia" panose="02040502050405020303" pitchFamily="18" charset="0"/>
                <a:ea typeface="+mj-ea"/>
                <a:cs typeface="Times New Roman" panose="02020603050405020304" pitchFamily="18" charset="0"/>
              </a:rPr>
              <a:t>OBJECTS</a:t>
            </a:r>
            <a:endParaRPr lang="uk-UA" sz="3200" b="1" dirty="0">
              <a:solidFill>
                <a:srgbClr val="1871EB"/>
              </a:solidFill>
              <a:latin typeface="Georgia" panose="02040502050405020303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30" name="Пряма зі стрілкою 29">
            <a:extLst>
              <a:ext uri="{FF2B5EF4-FFF2-40B4-BE49-F238E27FC236}">
                <a16:creationId xmlns:a16="http://schemas.microsoft.com/office/drawing/2014/main" id="{1DD73289-5536-1D16-809C-5146408DBD18}"/>
              </a:ext>
            </a:extLst>
          </p:cNvPr>
          <p:cNvCxnSpPr/>
          <p:nvPr/>
        </p:nvCxnSpPr>
        <p:spPr>
          <a:xfrm flipH="1">
            <a:off x="4367814" y="1775534"/>
            <a:ext cx="1270986" cy="109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 зі стрілкою 30">
            <a:extLst>
              <a:ext uri="{FF2B5EF4-FFF2-40B4-BE49-F238E27FC236}">
                <a16:creationId xmlns:a16="http://schemas.microsoft.com/office/drawing/2014/main" id="{605EFC9D-4A90-0F92-55DF-627D8959FA01}"/>
              </a:ext>
            </a:extLst>
          </p:cNvPr>
          <p:cNvCxnSpPr>
            <a:cxnSpLocks/>
          </p:cNvCxnSpPr>
          <p:nvPr/>
        </p:nvCxnSpPr>
        <p:spPr>
          <a:xfrm>
            <a:off x="6909786" y="1775534"/>
            <a:ext cx="1270986" cy="109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37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3786ECF-E091-D259-69E0-739E6388E00B}"/>
              </a:ext>
            </a:extLst>
          </p:cNvPr>
          <p:cNvSpPr/>
          <p:nvPr/>
        </p:nvSpPr>
        <p:spPr>
          <a:xfrm>
            <a:off x="-3175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43000"/>
                </a:schemeClr>
              </a:gs>
              <a:gs pos="74000">
                <a:schemeClr val="accent2">
                  <a:lumMod val="45000"/>
                  <a:lumOff val="55000"/>
                  <a:alpha val="39000"/>
                </a:schemeClr>
              </a:gs>
              <a:gs pos="83000">
                <a:schemeClr val="accent2">
                  <a:lumMod val="45000"/>
                  <a:lumOff val="55000"/>
                  <a:alpha val="39000"/>
                </a:schemeClr>
              </a:gs>
              <a:gs pos="100000">
                <a:schemeClr val="accent2">
                  <a:lumMod val="30000"/>
                  <a:lumOff val="7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tx1"/>
                </a:solidFill>
              </a:rPr>
              <a:t>scientific novelty</a:t>
            </a:r>
            <a:endParaRPr lang="uk-UA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9069CE-F0B9-4F05-63D2-A46BFF73F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14" y="3162"/>
            <a:ext cx="9087421" cy="68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8D59C6-3451-CF38-B498-C073BCC55376}"/>
              </a:ext>
            </a:extLst>
          </p:cNvPr>
          <p:cNvSpPr txBox="1"/>
          <p:nvPr/>
        </p:nvSpPr>
        <p:spPr>
          <a:xfrm>
            <a:off x="213064" y="101443"/>
            <a:ext cx="5335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871EB"/>
                </a:solidFill>
                <a:latin typeface="Georgia" panose="02040502050405020303" pitchFamily="18" charset="0"/>
                <a:ea typeface="+mj-ea"/>
                <a:cs typeface="Times New Roman" panose="02020603050405020304" pitchFamily="18" charset="0"/>
              </a:rPr>
              <a:t>Scientific </a:t>
            </a:r>
          </a:p>
          <a:p>
            <a:r>
              <a:rPr lang="en-US" sz="3200" b="1" dirty="0">
                <a:solidFill>
                  <a:srgbClr val="1871EB"/>
                </a:solidFill>
                <a:latin typeface="Georgia" panose="02040502050405020303" pitchFamily="18" charset="0"/>
                <a:ea typeface="+mj-ea"/>
                <a:cs typeface="Times New Roman" panose="02020603050405020304" pitchFamily="18" charset="0"/>
              </a:rPr>
              <a:t>novelty</a:t>
            </a:r>
            <a:endParaRPr lang="uk-UA" sz="3200" b="1" dirty="0">
              <a:solidFill>
                <a:srgbClr val="1871EB"/>
              </a:solidFill>
              <a:latin typeface="Georgia" panose="02040502050405020303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6062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ині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4830</TotalTime>
  <Words>490</Words>
  <Application>Microsoft Office PowerPoint</Application>
  <PresentationFormat>Широкий екран</PresentationFormat>
  <Paragraphs>67</Paragraphs>
  <Slides>18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5" baseType="lpstr">
      <vt:lpstr>Arial</vt:lpstr>
      <vt:lpstr>Bahnschrift SemiLight Condensed</vt:lpstr>
      <vt:lpstr>Calibri</vt:lpstr>
      <vt:lpstr>Calibri Light</vt:lpstr>
      <vt:lpstr>Georgia</vt:lpstr>
      <vt:lpstr>Wingdings</vt:lpstr>
      <vt:lpstr>Тема Office</vt:lpstr>
      <vt:lpstr>CREATING CONTENT FOR SOCIAL NETWORKS WITH THE INTEGRATION OF MODERN GENERATIVE ARTIFICIAL INTELLIGENCE MODELS</vt:lpstr>
      <vt:lpstr>TOPICALITY</vt:lpstr>
      <vt:lpstr>Research Object and Subject</vt:lpstr>
      <vt:lpstr>Objective and Tasks</vt:lpstr>
      <vt:lpstr>Expected Results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CONTENT FOR SOCIAL NETWORKS WITH THE INTEGRATION OF MODERN GENERATIVE ARTIFICIAL INTELLIGENCE MODELS</dc:title>
  <dc:creator>Artem verenko</dc:creator>
  <cp:lastModifiedBy>Artem verenko</cp:lastModifiedBy>
  <cp:revision>10</cp:revision>
  <dcterms:created xsi:type="dcterms:W3CDTF">2023-12-09T12:33:58Z</dcterms:created>
  <dcterms:modified xsi:type="dcterms:W3CDTF">2023-12-17T22:54:36Z</dcterms:modified>
</cp:coreProperties>
</file>